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42795825" cy="302704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57"/>
    <a:srgbClr val="3C3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61" autoAdjust="0"/>
    <p:restoredTop sz="94660"/>
  </p:normalViewPr>
  <p:slideViewPr>
    <p:cSldViewPr snapToGrid="0">
      <p:cViewPr varScale="1">
        <p:scale>
          <a:sx n="18" d="100"/>
          <a:sy n="18" d="100"/>
        </p:scale>
        <p:origin x="4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9687" y="4953986"/>
            <a:ext cx="36376451" cy="10538601"/>
          </a:xfrm>
        </p:spPr>
        <p:txBody>
          <a:bodyPr anchor="b"/>
          <a:lstStyle>
            <a:lvl1pPr algn="ctr">
              <a:defRPr sz="848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478" y="15898996"/>
            <a:ext cx="32096869" cy="7308349"/>
          </a:xfrm>
        </p:spPr>
        <p:txBody>
          <a:bodyPr/>
          <a:lstStyle>
            <a:lvl1pPr marL="0" indent="0" algn="ctr">
              <a:buNone/>
              <a:defRPr sz="3393"/>
            </a:lvl1pPr>
            <a:lvl2pPr marL="646389" indent="0" algn="ctr">
              <a:buNone/>
              <a:defRPr sz="2828"/>
            </a:lvl2pPr>
            <a:lvl3pPr marL="1292779" indent="0" algn="ctr">
              <a:buNone/>
              <a:defRPr sz="2545"/>
            </a:lvl3pPr>
            <a:lvl4pPr marL="1939168" indent="0" algn="ctr">
              <a:buNone/>
              <a:defRPr sz="2262"/>
            </a:lvl4pPr>
            <a:lvl5pPr marL="2585557" indent="0" algn="ctr">
              <a:buNone/>
              <a:defRPr sz="2262"/>
            </a:lvl5pPr>
            <a:lvl6pPr marL="3231947" indent="0" algn="ctr">
              <a:buNone/>
              <a:defRPr sz="2262"/>
            </a:lvl6pPr>
            <a:lvl7pPr marL="3878336" indent="0" algn="ctr">
              <a:buNone/>
              <a:defRPr sz="2262"/>
            </a:lvl7pPr>
            <a:lvl8pPr marL="4524726" indent="0" algn="ctr">
              <a:buNone/>
              <a:defRPr sz="2262"/>
            </a:lvl8pPr>
            <a:lvl9pPr marL="5171115" indent="0" algn="ctr">
              <a:buNone/>
              <a:defRPr sz="2262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2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25764" y="1611621"/>
            <a:ext cx="9227850" cy="2565280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216" y="1611621"/>
            <a:ext cx="27148601" cy="2565280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3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6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926" y="7546600"/>
            <a:ext cx="36911399" cy="12591664"/>
          </a:xfrm>
        </p:spPr>
        <p:txBody>
          <a:bodyPr anchor="b"/>
          <a:lstStyle>
            <a:lvl1pPr>
              <a:defRPr sz="848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926" y="20257386"/>
            <a:ext cx="36911399" cy="6621659"/>
          </a:xfrm>
        </p:spPr>
        <p:txBody>
          <a:bodyPr/>
          <a:lstStyle>
            <a:lvl1pPr marL="0" indent="0">
              <a:buNone/>
              <a:defRPr sz="3393">
                <a:solidFill>
                  <a:schemeClr val="tx1"/>
                </a:solidFill>
              </a:defRPr>
            </a:lvl1pPr>
            <a:lvl2pPr marL="646389" indent="0">
              <a:buNone/>
              <a:defRPr sz="2828">
                <a:solidFill>
                  <a:schemeClr val="tx1">
                    <a:tint val="75000"/>
                  </a:schemeClr>
                </a:solidFill>
              </a:defRPr>
            </a:lvl2pPr>
            <a:lvl3pPr marL="1292779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3pPr>
            <a:lvl4pPr marL="1939168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4pPr>
            <a:lvl5pPr marL="2585557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5pPr>
            <a:lvl6pPr marL="3231947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6pPr>
            <a:lvl7pPr marL="3878336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7pPr>
            <a:lvl8pPr marL="4524726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8pPr>
            <a:lvl9pPr marL="5171115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213" y="8058106"/>
            <a:ext cx="18188226" cy="1920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5386" y="8058106"/>
            <a:ext cx="18188226" cy="1920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4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787" y="1611628"/>
            <a:ext cx="36911399" cy="58508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792" y="7420467"/>
            <a:ext cx="18104637" cy="3636656"/>
          </a:xfrm>
        </p:spPr>
        <p:txBody>
          <a:bodyPr anchor="b"/>
          <a:lstStyle>
            <a:lvl1pPr marL="0" indent="0">
              <a:buNone/>
              <a:defRPr sz="3393" b="1"/>
            </a:lvl1pPr>
            <a:lvl2pPr marL="646389" indent="0">
              <a:buNone/>
              <a:defRPr sz="2828" b="1"/>
            </a:lvl2pPr>
            <a:lvl3pPr marL="1292779" indent="0">
              <a:buNone/>
              <a:defRPr sz="2545" b="1"/>
            </a:lvl3pPr>
            <a:lvl4pPr marL="1939168" indent="0">
              <a:buNone/>
              <a:defRPr sz="2262" b="1"/>
            </a:lvl4pPr>
            <a:lvl5pPr marL="2585557" indent="0">
              <a:buNone/>
              <a:defRPr sz="2262" b="1"/>
            </a:lvl5pPr>
            <a:lvl6pPr marL="3231947" indent="0">
              <a:buNone/>
              <a:defRPr sz="2262" b="1"/>
            </a:lvl6pPr>
            <a:lvl7pPr marL="3878336" indent="0">
              <a:buNone/>
              <a:defRPr sz="2262" b="1"/>
            </a:lvl7pPr>
            <a:lvl8pPr marL="4524726" indent="0">
              <a:buNone/>
              <a:defRPr sz="2262" b="1"/>
            </a:lvl8pPr>
            <a:lvl9pPr marL="5171115" indent="0">
              <a:buNone/>
              <a:defRPr sz="2262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7792" y="11057123"/>
            <a:ext cx="18104637" cy="16263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5389" y="7420467"/>
            <a:ext cx="18193800" cy="3636656"/>
          </a:xfrm>
        </p:spPr>
        <p:txBody>
          <a:bodyPr anchor="b"/>
          <a:lstStyle>
            <a:lvl1pPr marL="0" indent="0">
              <a:buNone/>
              <a:defRPr sz="3393" b="1"/>
            </a:lvl1pPr>
            <a:lvl2pPr marL="646389" indent="0">
              <a:buNone/>
              <a:defRPr sz="2828" b="1"/>
            </a:lvl2pPr>
            <a:lvl3pPr marL="1292779" indent="0">
              <a:buNone/>
              <a:defRPr sz="2545" b="1"/>
            </a:lvl3pPr>
            <a:lvl4pPr marL="1939168" indent="0">
              <a:buNone/>
              <a:defRPr sz="2262" b="1"/>
            </a:lvl4pPr>
            <a:lvl5pPr marL="2585557" indent="0">
              <a:buNone/>
              <a:defRPr sz="2262" b="1"/>
            </a:lvl5pPr>
            <a:lvl6pPr marL="3231947" indent="0">
              <a:buNone/>
              <a:defRPr sz="2262" b="1"/>
            </a:lvl6pPr>
            <a:lvl7pPr marL="3878336" indent="0">
              <a:buNone/>
              <a:defRPr sz="2262" b="1"/>
            </a:lvl7pPr>
            <a:lvl8pPr marL="4524726" indent="0">
              <a:buNone/>
              <a:defRPr sz="2262" b="1"/>
            </a:lvl8pPr>
            <a:lvl9pPr marL="5171115" indent="0">
              <a:buNone/>
              <a:defRPr sz="2262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5389" y="11057123"/>
            <a:ext cx="18193800" cy="16263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6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787" y="2018030"/>
            <a:ext cx="13802767" cy="7063105"/>
          </a:xfrm>
        </p:spPr>
        <p:txBody>
          <a:bodyPr anchor="b"/>
          <a:lstStyle>
            <a:lvl1pPr>
              <a:defRPr sz="45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3800" y="4358391"/>
            <a:ext cx="21665386" cy="21511639"/>
          </a:xfrm>
        </p:spPr>
        <p:txBody>
          <a:bodyPr/>
          <a:lstStyle>
            <a:lvl1pPr>
              <a:defRPr sz="4524"/>
            </a:lvl1pPr>
            <a:lvl2pPr>
              <a:defRPr sz="3959"/>
            </a:lvl2pPr>
            <a:lvl3pPr>
              <a:defRPr sz="3393"/>
            </a:lvl3pPr>
            <a:lvl4pPr>
              <a:defRPr sz="2828"/>
            </a:lvl4pPr>
            <a:lvl5pPr>
              <a:defRPr sz="2828"/>
            </a:lvl5pPr>
            <a:lvl6pPr>
              <a:defRPr sz="2828"/>
            </a:lvl6pPr>
            <a:lvl7pPr>
              <a:defRPr sz="2828"/>
            </a:lvl7pPr>
            <a:lvl8pPr>
              <a:defRPr sz="2828"/>
            </a:lvl8pPr>
            <a:lvl9pPr>
              <a:defRPr sz="282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787" y="9081135"/>
            <a:ext cx="13802767" cy="16823926"/>
          </a:xfrm>
        </p:spPr>
        <p:txBody>
          <a:bodyPr/>
          <a:lstStyle>
            <a:lvl1pPr marL="0" indent="0">
              <a:buNone/>
              <a:defRPr sz="2262"/>
            </a:lvl1pPr>
            <a:lvl2pPr marL="646389" indent="0">
              <a:buNone/>
              <a:defRPr sz="1979"/>
            </a:lvl2pPr>
            <a:lvl3pPr marL="1292779" indent="0">
              <a:buNone/>
              <a:defRPr sz="1697"/>
            </a:lvl3pPr>
            <a:lvl4pPr marL="1939168" indent="0">
              <a:buNone/>
              <a:defRPr sz="1414"/>
            </a:lvl4pPr>
            <a:lvl5pPr marL="2585557" indent="0">
              <a:buNone/>
              <a:defRPr sz="1414"/>
            </a:lvl5pPr>
            <a:lvl6pPr marL="3231947" indent="0">
              <a:buNone/>
              <a:defRPr sz="1414"/>
            </a:lvl6pPr>
            <a:lvl7pPr marL="3878336" indent="0">
              <a:buNone/>
              <a:defRPr sz="1414"/>
            </a:lvl7pPr>
            <a:lvl8pPr marL="4524726" indent="0">
              <a:buNone/>
              <a:defRPr sz="1414"/>
            </a:lvl8pPr>
            <a:lvl9pPr marL="5171115" indent="0">
              <a:buNone/>
              <a:defRPr sz="1414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9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787" y="2018030"/>
            <a:ext cx="13802767" cy="7063105"/>
          </a:xfrm>
        </p:spPr>
        <p:txBody>
          <a:bodyPr anchor="b"/>
          <a:lstStyle>
            <a:lvl1pPr>
              <a:defRPr sz="45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3800" y="4358391"/>
            <a:ext cx="21665386" cy="21511639"/>
          </a:xfrm>
        </p:spPr>
        <p:txBody>
          <a:bodyPr anchor="t"/>
          <a:lstStyle>
            <a:lvl1pPr marL="0" indent="0">
              <a:buNone/>
              <a:defRPr sz="4524"/>
            </a:lvl1pPr>
            <a:lvl2pPr marL="646389" indent="0">
              <a:buNone/>
              <a:defRPr sz="3959"/>
            </a:lvl2pPr>
            <a:lvl3pPr marL="1292779" indent="0">
              <a:buNone/>
              <a:defRPr sz="3393"/>
            </a:lvl3pPr>
            <a:lvl4pPr marL="1939168" indent="0">
              <a:buNone/>
              <a:defRPr sz="2828"/>
            </a:lvl4pPr>
            <a:lvl5pPr marL="2585557" indent="0">
              <a:buNone/>
              <a:defRPr sz="2828"/>
            </a:lvl5pPr>
            <a:lvl6pPr marL="3231947" indent="0">
              <a:buNone/>
              <a:defRPr sz="2828"/>
            </a:lvl6pPr>
            <a:lvl7pPr marL="3878336" indent="0">
              <a:buNone/>
              <a:defRPr sz="2828"/>
            </a:lvl7pPr>
            <a:lvl8pPr marL="4524726" indent="0">
              <a:buNone/>
              <a:defRPr sz="2828"/>
            </a:lvl8pPr>
            <a:lvl9pPr marL="5171115" indent="0">
              <a:buNone/>
              <a:defRPr sz="2828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787" y="9081135"/>
            <a:ext cx="13802767" cy="16823926"/>
          </a:xfrm>
        </p:spPr>
        <p:txBody>
          <a:bodyPr/>
          <a:lstStyle>
            <a:lvl1pPr marL="0" indent="0">
              <a:buNone/>
              <a:defRPr sz="2262"/>
            </a:lvl1pPr>
            <a:lvl2pPr marL="646389" indent="0">
              <a:buNone/>
              <a:defRPr sz="1979"/>
            </a:lvl2pPr>
            <a:lvl3pPr marL="1292779" indent="0">
              <a:buNone/>
              <a:defRPr sz="1697"/>
            </a:lvl3pPr>
            <a:lvl4pPr marL="1939168" indent="0">
              <a:buNone/>
              <a:defRPr sz="1414"/>
            </a:lvl4pPr>
            <a:lvl5pPr marL="2585557" indent="0">
              <a:buNone/>
              <a:defRPr sz="1414"/>
            </a:lvl5pPr>
            <a:lvl6pPr marL="3231947" indent="0">
              <a:buNone/>
              <a:defRPr sz="1414"/>
            </a:lvl6pPr>
            <a:lvl7pPr marL="3878336" indent="0">
              <a:buNone/>
              <a:defRPr sz="1414"/>
            </a:lvl7pPr>
            <a:lvl8pPr marL="4524726" indent="0">
              <a:buNone/>
              <a:defRPr sz="1414"/>
            </a:lvl8pPr>
            <a:lvl9pPr marL="5171115" indent="0">
              <a:buNone/>
              <a:defRPr sz="1414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29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213" y="1611628"/>
            <a:ext cx="36911399" cy="5850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213" y="8058106"/>
            <a:ext cx="36911399" cy="1920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213" y="28056229"/>
            <a:ext cx="9629061" cy="1611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6117" y="28056229"/>
            <a:ext cx="14443591" cy="1611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24551" y="28056229"/>
            <a:ext cx="9629061" cy="1611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44D852-4C84-2949-933D-91C5DB20D97A}"/>
              </a:ext>
            </a:extLst>
          </p:cNvPr>
          <p:cNvSpPr/>
          <p:nvPr/>
        </p:nvSpPr>
        <p:spPr>
          <a:xfrm>
            <a:off x="-11534" y="-11536"/>
            <a:ext cx="42827278" cy="30260853"/>
          </a:xfrm>
          <a:prstGeom prst="rect">
            <a:avLst/>
          </a:prstGeom>
          <a:solidFill>
            <a:srgbClr val="3C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C582DF-7C1B-A704-8F34-1870DC4A53C7}"/>
              </a:ext>
            </a:extLst>
          </p:cNvPr>
          <p:cNvSpPr/>
          <p:nvPr/>
        </p:nvSpPr>
        <p:spPr>
          <a:xfrm>
            <a:off x="-11534" y="0"/>
            <a:ext cx="42827309" cy="4481664"/>
          </a:xfrm>
          <a:prstGeom prst="rect">
            <a:avLst/>
          </a:prstGeom>
          <a:solidFill>
            <a:srgbClr val="FC9B57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rgbClr val="8EAADB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4B9F7E-4213-AB82-A781-737322C44359}"/>
              </a:ext>
            </a:extLst>
          </p:cNvPr>
          <p:cNvSpPr/>
          <p:nvPr/>
        </p:nvSpPr>
        <p:spPr>
          <a:xfrm>
            <a:off x="623218" y="4729582"/>
            <a:ext cx="13259415" cy="117343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290082" dir="2823487" algn="ctr" rotWithShape="0">
              <a:schemeClr val="accent4">
                <a:lumMod val="75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product consists of a harness which can be strapped on any shoe to help people with visual impairments navigate through their lives.</a:t>
            </a:r>
          </a:p>
          <a:p>
            <a:endParaRPr lang="en-IN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consist of the following features:</a:t>
            </a:r>
          </a:p>
          <a:p>
            <a:pPr marL="914400" indent="-914400">
              <a:buFont typeface="+mj-lt"/>
              <a:buAutoNum type="arabicPeriod"/>
            </a:pPr>
            <a:r>
              <a:rPr lang="en-IN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range navigation via using location data from the user’s phone and then using vibrational cues to relay the information.</a:t>
            </a:r>
          </a:p>
          <a:p>
            <a:pPr marL="914400" indent="-914400">
              <a:buFont typeface="+mj-lt"/>
              <a:buAutoNum type="arabicPeriod"/>
            </a:pPr>
            <a:r>
              <a:rPr lang="en-IN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range navigation coupled with obstacle avoidance using ultrasonic sensors and vibration actuators.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FBCCB579-6D49-755F-D06E-9DF8DA67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6195" y="603305"/>
            <a:ext cx="3390302" cy="3228390"/>
          </a:xfrm>
          <a:prstGeom prst="rect">
            <a:avLst/>
          </a:prstGeom>
        </p:spPr>
      </p:pic>
      <p:pic>
        <p:nvPicPr>
          <p:cNvPr id="21" name="Picture 2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5BE4CE1-F7C1-AB7C-A60A-A35F7D00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90" y="946036"/>
            <a:ext cx="4407049" cy="240480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E8E69FD-F038-0B16-C979-A12E56F88BBA}"/>
              </a:ext>
            </a:extLst>
          </p:cNvPr>
          <p:cNvSpPr/>
          <p:nvPr/>
        </p:nvSpPr>
        <p:spPr>
          <a:xfrm>
            <a:off x="623219" y="16847346"/>
            <a:ext cx="13259414" cy="129821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290082" dir="2823487" algn="ctr" rotWithShape="0">
              <a:schemeClr val="accent1">
                <a:lumMod val="75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objective is to provide a more convenient solution to the issues visually impaired people face as they navigate, while keeping it affordable so we’re able to reach the class of people most affected.</a:t>
            </a: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this, we hope to boost the self-confidence and self-sufficiency of the less-sighted and unsighted.</a:t>
            </a: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5DC16-D1F7-3D7F-5E33-D8B1FED7E0B1}"/>
              </a:ext>
            </a:extLst>
          </p:cNvPr>
          <p:cNvSpPr txBox="1"/>
          <p:nvPr/>
        </p:nvSpPr>
        <p:spPr>
          <a:xfrm>
            <a:off x="11492214" y="311863"/>
            <a:ext cx="2015597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b="1" dirty="0">
                <a:latin typeface="Avenir Next LT Pro"/>
                <a:ea typeface="Calibri"/>
                <a:cs typeface="Calibri"/>
              </a:rPr>
              <a:t>Institute Technical Summer Project 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0DB76-5790-E826-BD03-6625313A51CC}"/>
              </a:ext>
            </a:extLst>
          </p:cNvPr>
          <p:cNvSpPr txBox="1"/>
          <p:nvPr/>
        </p:nvSpPr>
        <p:spPr>
          <a:xfrm>
            <a:off x="17451830" y="1790258"/>
            <a:ext cx="656852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 dirty="0" err="1">
                <a:latin typeface="Avenir Next LT Pro"/>
                <a:ea typeface="Calibri"/>
                <a:cs typeface="Calibri"/>
              </a:rPr>
              <a:t>iKshana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BD2F26-B0BF-5F9A-F06B-7CCE6ADFB04F}"/>
              </a:ext>
            </a:extLst>
          </p:cNvPr>
          <p:cNvSpPr txBox="1"/>
          <p:nvPr/>
        </p:nvSpPr>
        <p:spPr>
          <a:xfrm>
            <a:off x="8965452" y="3316143"/>
            <a:ext cx="2486491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200" b="1" dirty="0" err="1">
                <a:latin typeface="Avenir Next LT Pro"/>
                <a:ea typeface="Calibri"/>
                <a:cs typeface="Calibri"/>
              </a:rPr>
              <a:t>Abhineet</a:t>
            </a:r>
            <a:r>
              <a:rPr lang="en-US" sz="5200" b="1" dirty="0">
                <a:latin typeface="Avenir Next LT Pro"/>
                <a:ea typeface="Calibri"/>
                <a:cs typeface="Calibri"/>
              </a:rPr>
              <a:t> Agarwal, Chinmay </a:t>
            </a:r>
            <a:r>
              <a:rPr lang="en-US" sz="5200" b="1" dirty="0" err="1">
                <a:latin typeface="Avenir Next LT Pro"/>
                <a:ea typeface="Calibri"/>
                <a:cs typeface="Calibri"/>
              </a:rPr>
              <a:t>Moorjani</a:t>
            </a:r>
            <a:r>
              <a:rPr lang="en-US" sz="5200" b="1" dirty="0">
                <a:latin typeface="Avenir Next LT Pro"/>
                <a:ea typeface="Calibri"/>
                <a:cs typeface="Calibri"/>
              </a:rPr>
              <a:t>, Yash </a:t>
            </a:r>
            <a:r>
              <a:rPr lang="en-US" sz="5200" b="1" dirty="0" err="1">
                <a:latin typeface="Avenir Next LT Pro"/>
                <a:ea typeface="Calibri"/>
                <a:cs typeface="Calibri"/>
              </a:rPr>
              <a:t>Bhake</a:t>
            </a:r>
            <a:r>
              <a:rPr lang="en-US" sz="5200" b="1" dirty="0">
                <a:latin typeface="Avenir Next LT Pro"/>
                <a:ea typeface="Calibri"/>
                <a:cs typeface="Calibri"/>
              </a:rPr>
              <a:t>, </a:t>
            </a:r>
            <a:r>
              <a:rPr lang="en-US" sz="5200" b="1" dirty="0" err="1">
                <a:latin typeface="Avenir Next LT Pro"/>
                <a:ea typeface="Calibri"/>
                <a:cs typeface="Calibri"/>
              </a:rPr>
              <a:t>Tanish</a:t>
            </a:r>
            <a:r>
              <a:rPr lang="en-US" sz="5200" b="1" dirty="0">
                <a:latin typeface="Avenir Next LT Pro"/>
                <a:ea typeface="Calibri"/>
                <a:cs typeface="Calibri"/>
              </a:rPr>
              <a:t> </a:t>
            </a:r>
            <a:r>
              <a:rPr lang="en-US" sz="5200" b="1" dirty="0" err="1">
                <a:latin typeface="Avenir Next LT Pro"/>
                <a:ea typeface="Calibri"/>
                <a:cs typeface="Calibri"/>
              </a:rPr>
              <a:t>Raghute</a:t>
            </a:r>
            <a:r>
              <a:rPr lang="en-US" sz="5200" b="1" dirty="0">
                <a:latin typeface="Avenir Next LT Pro"/>
                <a:ea typeface="Calibri"/>
                <a:cs typeface="Calibri"/>
              </a:rPr>
              <a:t> | </a:t>
            </a:r>
            <a:r>
              <a:rPr lang="en-US" sz="5200" b="1" dirty="0" err="1">
                <a:latin typeface="Avenir Next LT Pro"/>
                <a:ea typeface="Calibri"/>
                <a:cs typeface="Calibri"/>
              </a:rPr>
              <a:t>Ojas</a:t>
            </a:r>
            <a:r>
              <a:rPr lang="en-US" sz="5200" b="1" dirty="0">
                <a:latin typeface="Avenir Next LT Pro"/>
                <a:ea typeface="Calibri"/>
                <a:cs typeface="Calibri"/>
              </a:rPr>
              <a:t> Jain</a:t>
            </a:r>
            <a:endParaRPr lang="en-US" sz="5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B00187-8EF8-DB4B-C4CB-CD30107955C2}"/>
              </a:ext>
            </a:extLst>
          </p:cNvPr>
          <p:cNvSpPr txBox="1"/>
          <p:nvPr/>
        </p:nvSpPr>
        <p:spPr>
          <a:xfrm>
            <a:off x="2755576" y="5301446"/>
            <a:ext cx="8971749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800" b="1" dirty="0">
                <a:latin typeface="Avenir Next LT Pro"/>
                <a:ea typeface="Calibri"/>
                <a:cs typeface="Calibri"/>
              </a:rPr>
              <a:t>Introduction or Abstract</a:t>
            </a:r>
            <a:endParaRPr lang="en-US" sz="5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52A651-7C8E-094B-7491-FC7B394BC0DC}"/>
              </a:ext>
            </a:extLst>
          </p:cNvPr>
          <p:cNvSpPr/>
          <p:nvPr/>
        </p:nvSpPr>
        <p:spPr>
          <a:xfrm>
            <a:off x="14241164" y="4729582"/>
            <a:ext cx="13259415" cy="117343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290082" dir="2823487" algn="ctr" rotWithShape="0">
              <a:schemeClr val="accent6">
                <a:lumMod val="75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Photoshop and Illustrator (Modelling)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Fusion 360 (Modelling)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Studio, Fused Location Provider (FLP) client, Open Street Map (OSM), Osmium library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Circuitry, Soldering, Power management, a bit of Microcontroller and Analog theory, reading datasheets.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Stitching, Mechanical Design, PCB Design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1C7CBC-4F72-E0DA-9838-F48FAB917AEE}"/>
              </a:ext>
            </a:extLst>
          </p:cNvPr>
          <p:cNvSpPr/>
          <p:nvPr/>
        </p:nvSpPr>
        <p:spPr>
          <a:xfrm>
            <a:off x="14238683" y="16847345"/>
            <a:ext cx="13259414" cy="129821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290082" dir="2823487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algorithms can be used to make our model more accurate for daily routine commute.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 to replace ultrasonic sensors with cameras and state-of-the-art computer vision algorithms to make our product more accurate and safer.</a:t>
            </a:r>
          </a:p>
          <a:p>
            <a:r>
              <a:rPr lang="en-IN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Mechanical &amp; Electrical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 to work on the power supply front. We plan to use piezoelectric motors coupled with batteries to charge them from the user’s motion.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PCBs and get them manufactured to have more reliable electrical systems.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605021-FED9-B7AF-C982-D505BC500889}"/>
              </a:ext>
            </a:extLst>
          </p:cNvPr>
          <p:cNvSpPr/>
          <p:nvPr/>
        </p:nvSpPr>
        <p:spPr>
          <a:xfrm>
            <a:off x="27983540" y="4729583"/>
            <a:ext cx="14091298" cy="250999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290082" dir="2823487" algn="ctr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Mechanical design successfully implemented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2 </a:t>
            </a:r>
            <a:r>
              <a:rPr lang="en-US" sz="45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iKshanas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made. </a:t>
            </a: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Both support navigation aid through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bstacle detection 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maneuvering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app 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obtains the user’s location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utilizes data about intersections 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sends data to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ESP-32 with Wi-fi modules 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required to help the user navigate them.</a:t>
            </a: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database 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containing data about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intersections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IIT Bombay.</a:t>
            </a: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circuit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consisting of an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ESP-32 with Wi-fi modules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ultrasonic sensors 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2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vibration motors 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each foot.</a:t>
            </a: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printed containers 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fit our circuitry - </a:t>
            </a:r>
            <a:r>
              <a:rPr lang="en-US" sz="45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iKshana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28DCFC-0545-B729-C953-1F36DF4270B9}"/>
              </a:ext>
            </a:extLst>
          </p:cNvPr>
          <p:cNvSpPr txBox="1"/>
          <p:nvPr/>
        </p:nvSpPr>
        <p:spPr>
          <a:xfrm>
            <a:off x="5019351" y="17498215"/>
            <a:ext cx="4488818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800" b="1" dirty="0">
                <a:latin typeface="Avenir Next LT Pro"/>
                <a:ea typeface="Calibri"/>
                <a:cs typeface="Calibri"/>
              </a:rPr>
              <a:t>Objectives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C12818-DF48-A4C2-348F-8CB5F1F0DD08}"/>
              </a:ext>
            </a:extLst>
          </p:cNvPr>
          <p:cNvSpPr txBox="1"/>
          <p:nvPr/>
        </p:nvSpPr>
        <p:spPr>
          <a:xfrm>
            <a:off x="15506221" y="5301445"/>
            <a:ext cx="10959028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800" b="1" dirty="0">
                <a:latin typeface="Avenir Next LT Pro"/>
                <a:ea typeface="Calibri"/>
                <a:cs typeface="Calibri"/>
              </a:rPr>
              <a:t>Tools &amp; Techniques Learned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4A006F-5F54-6FE2-168F-2EBB96A5387E}"/>
              </a:ext>
            </a:extLst>
          </p:cNvPr>
          <p:cNvSpPr txBox="1"/>
          <p:nvPr/>
        </p:nvSpPr>
        <p:spPr>
          <a:xfrm>
            <a:off x="33570449" y="5301444"/>
            <a:ext cx="291748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800" b="1" dirty="0">
                <a:latin typeface="Avenir Next LT Pro"/>
                <a:ea typeface="Calibri"/>
                <a:cs typeface="Calibri"/>
              </a:rPr>
              <a:t>Results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E8FE49-2D0D-9F9C-69E0-552595D55E3B}"/>
              </a:ext>
            </a:extLst>
          </p:cNvPr>
          <p:cNvSpPr txBox="1"/>
          <p:nvPr/>
        </p:nvSpPr>
        <p:spPr>
          <a:xfrm>
            <a:off x="18491685" y="17082405"/>
            <a:ext cx="4488818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800" b="1" dirty="0">
                <a:latin typeface="Avenir Next LT Pro"/>
                <a:ea typeface="Calibri"/>
                <a:cs typeface="Calibri"/>
              </a:rPr>
              <a:t>Future Plan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C27A1-ECD6-1854-F798-89DB90A87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232" y="9734392"/>
            <a:ext cx="2828234" cy="279428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1D678D-2CA7-FA33-F541-859B42764D19}"/>
              </a:ext>
            </a:extLst>
          </p:cNvPr>
          <p:cNvSpPr/>
          <p:nvPr/>
        </p:nvSpPr>
        <p:spPr>
          <a:xfrm>
            <a:off x="33752238" y="10905772"/>
            <a:ext cx="2182591" cy="5119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0139F-93F6-A28C-9270-2BECDE8A5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5483" y="25658997"/>
            <a:ext cx="28067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141ED-597C-26E7-58DE-694827327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6399" y="25658997"/>
            <a:ext cx="3714237" cy="2022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836C6C-A5B7-EE86-F144-66B617064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92050" y="25717643"/>
            <a:ext cx="2984500" cy="1905000"/>
          </a:xfrm>
          <a:prstGeom prst="rect">
            <a:avLst/>
          </a:prstGeom>
        </p:spPr>
      </p:pic>
      <p:sp>
        <p:nvSpPr>
          <p:cNvPr id="11" name="AutoShape 2" descr="PyOsmium - osmcode">
            <a:extLst>
              <a:ext uri="{FF2B5EF4-FFF2-40B4-BE49-F238E27FC236}">
                <a16:creationId xmlns:a16="http://schemas.microsoft.com/office/drawing/2014/main" id="{59FD6AAA-689C-4D43-3D87-B06BA97D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245513" y="14982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PyOsmium - osmcode">
            <a:extLst>
              <a:ext uri="{FF2B5EF4-FFF2-40B4-BE49-F238E27FC236}">
                <a16:creationId xmlns:a16="http://schemas.microsoft.com/office/drawing/2014/main" id="{A95D274F-4AD2-9215-D0CE-507819296F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97913" y="15135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A9C980-F0F1-8310-75D1-D7167BEE7E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71221" y="9961778"/>
            <a:ext cx="1270000" cy="127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C5AE17-50AD-5499-921C-065E0C451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28601" y="9756850"/>
            <a:ext cx="4573599" cy="25701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BE23F9-E9E7-9621-029B-BF699303A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22060" y="9802441"/>
            <a:ext cx="1908504" cy="19085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D42958-513A-453D-9A49-CC00D62D7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53228" y="18726409"/>
            <a:ext cx="2296461" cy="2296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EF259CD-936C-788B-DFC4-35094C3E40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81368" y="9802441"/>
            <a:ext cx="1767133" cy="19085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09AEB4-D5A5-E0D3-161B-B3032F15E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934829" y="18694176"/>
            <a:ext cx="2849471" cy="27484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2AD5A3-B4CE-1789-29D7-801B30238D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02526" y="17574847"/>
            <a:ext cx="2345788" cy="134442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D2410B-F56A-71E3-21F4-0E9510DBCB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36445" y="20468375"/>
            <a:ext cx="1913800" cy="12154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59AB76-5E0D-EB2D-79C7-29240FA82C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495401" y="18673437"/>
            <a:ext cx="2032000" cy="2032000"/>
          </a:xfrm>
          <a:prstGeom prst="rect">
            <a:avLst/>
          </a:prstGeom>
        </p:spPr>
      </p:pic>
      <p:sp>
        <p:nvSpPr>
          <p:cNvPr id="42" name="Up-down Arrow 41">
            <a:extLst>
              <a:ext uri="{FF2B5EF4-FFF2-40B4-BE49-F238E27FC236}">
                <a16:creationId xmlns:a16="http://schemas.microsoft.com/office/drawing/2014/main" id="{84BABEAB-AFA0-F674-AE24-DF3F8E974843}"/>
              </a:ext>
            </a:extLst>
          </p:cNvPr>
          <p:cNvSpPr/>
          <p:nvPr/>
        </p:nvSpPr>
        <p:spPr>
          <a:xfrm rot="3971908">
            <a:off x="38257556" y="18511182"/>
            <a:ext cx="434777" cy="97588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-down Arrow 42">
            <a:extLst>
              <a:ext uri="{FF2B5EF4-FFF2-40B4-BE49-F238E27FC236}">
                <a16:creationId xmlns:a16="http://schemas.microsoft.com/office/drawing/2014/main" id="{4393E9BC-3E00-F2AC-221B-FCACDFF0D8A4}"/>
              </a:ext>
            </a:extLst>
          </p:cNvPr>
          <p:cNvSpPr/>
          <p:nvPr/>
        </p:nvSpPr>
        <p:spPr>
          <a:xfrm rot="6112459">
            <a:off x="39360764" y="19753311"/>
            <a:ext cx="483139" cy="154952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D63E309B-3606-AD12-9D57-124B140E322A}"/>
              </a:ext>
            </a:extLst>
          </p:cNvPr>
          <p:cNvSpPr/>
          <p:nvPr/>
        </p:nvSpPr>
        <p:spPr>
          <a:xfrm>
            <a:off x="35271346" y="19394946"/>
            <a:ext cx="678438" cy="588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CF10A2B-C461-2EBD-FDB9-6E9BD1ABCBC6}"/>
              </a:ext>
            </a:extLst>
          </p:cNvPr>
          <p:cNvSpPr/>
          <p:nvPr/>
        </p:nvSpPr>
        <p:spPr>
          <a:xfrm>
            <a:off x="31203263" y="19786640"/>
            <a:ext cx="952466" cy="5119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65BAB9B-584E-7DF7-6C27-717B6CF43C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397912" y="15135225"/>
            <a:ext cx="0" cy="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BB3D7D-A7D1-CB5A-B9BD-73F8D649A8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50312" y="15287625"/>
            <a:ext cx="0" cy="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D9C0D-4476-0910-9DA6-2F6544D213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21900" y="9802441"/>
            <a:ext cx="1860993" cy="181446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C1094D1-2996-F22A-2752-D591B65955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398605" y="9734392"/>
            <a:ext cx="1773611" cy="18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</TotalTime>
  <Words>384</Words>
  <Application>Microsoft Office PowerPoint</Application>
  <PresentationFormat>Custom</PresentationFormat>
  <Paragraphs>58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 LT Pro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Abhineet Agarwal</dc:creator>
  <cp:lastModifiedBy>Abhineet Agarwal</cp:lastModifiedBy>
  <cp:revision>145</cp:revision>
  <dcterms:created xsi:type="dcterms:W3CDTF">2023-08-07T05:31:00Z</dcterms:created>
  <dcterms:modified xsi:type="dcterms:W3CDTF">2023-08-08T18:08:08Z</dcterms:modified>
</cp:coreProperties>
</file>